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8" d="100"/>
          <a:sy n="68" d="100"/>
        </p:scale>
        <p:origin x="1234" y="6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239A4A-2752-4D30-AB73-A94A775BFC4E}" type="datetimeFigureOut">
              <a:rPr lang="ru-RU"/>
              <a:t>10.11.2024</a:t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D7E358-71EC-4CBF-8D60-79A9E5A688FD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8969933-730E-47B6-8B24-AA7A478AFF35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2023 году в ККОКБ внедрена гипотензивная операция с формированием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аутоклапана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дренирующая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аутоклапанная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лимбосклерэктомия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(ДАЛС). С применением одноразовых инструментов, обеспечивающих высокое качество операций, инфекционную безопасность пациентов. В технике операции ДАЛС объединены 5 ключевых гипотензивных элементов проникающей хирургии глаукомы: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трабекулэктомия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аутодренаж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аутоклапан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циклодиализ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задняя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склерэктомия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результате не только формируется двойной комбинированный путь оттока жидкости (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субконъюнктивальный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увеосклеральный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но и существенно снижается риск потенциальных осложнений (гипотонии,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иридокорнеального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контакта, ЦХО) за счет работы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аутоклапанного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механизма регуляции ВГД в раннем послеоперационном периоде и задней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склерэктомии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Важное преимущество операции ДАЛС — полное отсутствие шовной фиксации склерального лоскута, что исключает любые проблемы с натяжением, прорезыванием и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биосовместимостью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швов[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D7E358-71EC-4CBF-8D60-79A9E5A688FD}" type="slidenum">
              <a:rPr lang="ru-RU"/>
              <a:t>10</a:t>
            </a:fld>
            <a:endParaRPr lang="ru-RU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9-й этап — интерпозиция полоски склеры в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супрацилиарное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пространство с помощью оригинального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окончатого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шпателя; </a:t>
            </a:r>
            <a:endParaRPr lang="ru-RU"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1B40AEB-DF73-4A60-8621-785ADBE76002}" type="slidenum">
              <a:rPr lang="ru-RU"/>
              <a:t>11</a:t>
            </a:fld>
            <a:endParaRPr lang="ru-RU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3F646D-5E13-FB96-F889-476878C45BD9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2FDFD-7875-F78A-BE84-3B383E1DC12E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64F36A-F708-168B-59E5-C6C2B17E4DEE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E1800A6-E8C5-6118-E1B2-EC0F5BDF2D9B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B4F4A4F-88AB-9850-BA92-6B8A38E79C4A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7439A08-3378-023F-062A-3746CFC8FDB6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CE40D49-01F6-B6BE-CFA0-CA76A4C267F4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Применение дренажей наиболее эффективный способ сохранения путей оттока внутриглазной жидкости, созданных в ходе </a:t>
            </a:r>
            <a:r>
              <a:rPr lang="ru-RU"/>
              <a:t>антиглаукомных</a:t>
            </a:r>
            <a:r>
              <a:rPr lang="ru-RU"/>
              <a:t> операций. 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Использование </a:t>
            </a:r>
            <a:r>
              <a:rPr lang="ru-RU"/>
              <a:t>имплантов</a:t>
            </a:r>
            <a:r>
              <a:rPr lang="ru-RU"/>
              <a:t> направлено на снижение избыточного рубцевания в фильтрационной зоне и на создание путей резорбции внутриглазной жидкости [9,10].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D7E358-71EC-4CBF-8D60-79A9E5A688FD}" type="slidenum">
              <a:rPr lang="ru-RU"/>
              <a:t>2</a:t>
            </a:fld>
            <a:endParaRPr lang="ru-RU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поговорим подробнее про каждый из них. Дренаж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Glautex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нашем учреждении имплантируется с 2019 года. Представляет собой муфту изготовленную на основе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полилактида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Основное назначение дренажа — препятствие образованию склеро-склеральных и склеро-конъюнктивальных сращений. Биорезорбируемые свойства дренажа позволяют ему полностью рассасываться в течение 4–8 месяцев, создавая при этом стабильную функциональную зону для оттока внутриглазной жидкости (ВГЖ) и обеспечивая тем самым стабильный гипотензивный эффект. В практике показывает себя хорошо.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D7E358-71EC-4CBF-8D60-79A9E5A688FD}" type="slidenum">
              <a:rPr lang="ru-RU"/>
              <a:t>3</a:t>
            </a:fld>
            <a:endParaRPr lang="ru-RU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Момент имплантации не является сильно трудоемким, за счет чего время операции по сравнению с обычной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синустрабекулэктомией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(СТЭК) увеличивается не на много, что немаловажно. </a:t>
            </a:r>
            <a:endParaRPr lang="ru-RU"/>
          </a:p>
          <a:p>
            <a:pPr>
              <a:defRPr/>
            </a:pPr>
            <a:r>
              <a:rPr lang="ru-RU"/>
              <a:t>УСТАНАВЛИВАЕТСЯ</a:t>
            </a:r>
            <a:r>
              <a:rPr lang="ru-RU"/>
              <a:t> ПОД СКЛЕРАЛЬНЙ ЛОСКУТ, В ПЕРЕДНЕЙ КАМЕРЕ ВЫ ЕГО НЕ УВИДИТЕ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D7E358-71EC-4CBF-8D60-79A9E5A688FD}" type="slidenum">
              <a:rPr lang="ru-RU"/>
              <a:t>4</a:t>
            </a:fld>
            <a:endParaRPr lang="ru-RU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Дренаж Репегель-1 выполнен из эластичного прозрачного материала 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Дренаж представляет собой прямоугольную пластину с закругленными краями, длиной 6,0мм, шириной 4,0мм, толщиной 0,1мм, , в пластинке  96 отверстий.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Высокое содержание воды обуславливает хорошую совместимость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импланта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тканями глаза,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биостойкость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низкую токсичность; вследствие своей мягкости и эластичности дренаж не оказывает давления на окружающие ткани.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обладает одновременно гидрофильными и гидрофобными свойствами. За счет гидрофильности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облегчает процесс доставки внутриглазной жидкости из передней камеры в венозную систему, а гидрофобность препятствует образованию грубой соединительнотканной капсулы. Дренаж “Репегель-1” позволяет сохранить созданную дополнительную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интрасклеральную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полость, обеспечивает отток внутриглазной жидкости по созданному в ходе операции пути оттока на всем его протяжении - от зоны фильтрации до сосудов конъюнктивы,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хориоидеи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интрасклеральных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коллекторов [8]. Этот дренаж показал высокую гипотензивную эффективность при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фистулизирующих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антиглаукомных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операциях. В нашей клинике самый часто используемый дренаж. Имплантируется в год около 150 штук.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D7E358-71EC-4CBF-8D60-79A9E5A688FD}" type="slidenum">
              <a:rPr lang="ru-RU"/>
              <a:t>5</a:t>
            </a:fld>
            <a:endParaRPr lang="ru-RU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Имплантируется этот</a:t>
            </a:r>
            <a:r>
              <a:rPr lang="ru-RU"/>
              <a:t> дренаж между склеральными лоскутами, дополнительной фиксации не требует, так как края дренажа заправляются в сформированный в склере тоннель вокруг склерального лоскута.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D7E358-71EC-4CBF-8D60-79A9E5A688FD}" type="slidenum">
              <a:rPr lang="ru-RU"/>
              <a:t>6</a:t>
            </a:fld>
            <a:endParaRPr lang="ru-RU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Металлический шунт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-PRESS изобретенный в 1998 г.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Belkin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 и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Glovinsky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Y. изготавливается из медицинской стали, такой же, как и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стенты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сердечно-сосудистой хирургии, и является биосовместимым по отношению к тканям глаза. Не имеет клапана. Дренаж длиной 2,64 мм, внешний диаметр 0,4 мм, внутренний 0,05 мм. В шунте, вблизи среза имеется дополнительное отверстие. На месте имплантации происходит местная реакция, заключающаяся в образовании тонкой фиброзной капсулы, без воспаления.  Гипотензивный эффект достигается путем отведения по нему ВГЖ из передней камеры в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субконъюнктивальное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пространство, с формированием фильтрационной подушки [12,14]. Безопасность и эффективность шунта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-PRESS описана и доказана в различных исследованиях. Простота и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микроинвазивность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вмешательства позволили рекомендовать его применение как изолированно, так и в сочетании с некоторыми другими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антиглаукоматозными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операциями при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увеальной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неоваскулярной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глаукоме, при синдроме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Стюрж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-Вебера, а также в комбинированной хирургии катаракты и глаукомы  [1,2].  В нашей клинике имплантация металлического шунта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-PRESS с учетом показаний происходит в рамках программы ВМП за счет средств бюджета как взрослым, так и детям.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D7E358-71EC-4CBF-8D60-79A9E5A688FD}" type="slidenum">
              <a:rPr lang="ru-RU"/>
              <a:t>7</a:t>
            </a:fld>
            <a:endParaRPr lang="ru-RU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692DFD-074F-17E9-F275-39F49BECB9BB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FA6C9E0-9379-CD86-C639-3B0A403EADA4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 bwMode="auto"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01488" y="75416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10557558" y="29935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Три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 bwMode="auto">
          <a:xfrm>
            <a:off x="913774" y="609600"/>
            <a:ext cx="10364452" cy="160509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 bwMode="auto"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 bwMode="auto"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 bwMode="auto"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Столбец с тремя рисунк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 bwMode="auto">
          <a:xfrm>
            <a:off x="913774" y="610772"/>
            <a:ext cx="10364452" cy="160392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Picture Placeholder 2"/>
          <p:cNvSpPr>
            <a:spLocks noChangeAspect="1" noGrp="1"/>
          </p:cNvSpPr>
          <p:nvPr>
            <p:ph type="pic" idx="15"/>
          </p:nvPr>
        </p:nvSpPr>
        <p:spPr bwMode="auto"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 bwMode="auto"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3" name="Picture Placeholder 2"/>
          <p:cNvSpPr>
            <a:spLocks noChangeAspect="1" noGrp="1"/>
          </p:cNvSpPr>
          <p:nvPr>
            <p:ph type="pic" idx="21"/>
          </p:nvPr>
        </p:nvSpPr>
        <p:spPr bwMode="auto">
          <a:xfrm>
            <a:off x="4441348" y="2367093"/>
            <a:ext cx="3303351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 bwMode="auto">
          <a:xfrm>
            <a:off x="4441348" y="4781080"/>
            <a:ext cx="3303351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7973298" y="4204820"/>
            <a:ext cx="330068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6" name="Picture Placeholder 2"/>
          <p:cNvSpPr>
            <a:spLocks noChangeAspect="1" noGrp="1"/>
          </p:cNvSpPr>
          <p:nvPr>
            <p:ph type="pic" idx="22"/>
          </p:nvPr>
        </p:nvSpPr>
        <p:spPr bwMode="auto"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 bwMode="auto">
          <a:xfrm>
            <a:off x="7973173" y="4781078"/>
            <a:ext cx="3305053" cy="10101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 bwMode="auto">
          <a:xfrm>
            <a:off x="913775" y="2367093"/>
            <a:ext cx="10364452" cy="342410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 bwMode="auto">
          <a:xfrm>
            <a:off x="913775" y="609601"/>
            <a:ext cx="7658724" cy="518159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913774" y="2367092"/>
            <a:ext cx="10363826" cy="342410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913775" y="618517"/>
            <a:ext cx="10364451" cy="159617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913774" y="2367092"/>
            <a:ext cx="5106026" cy="342410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6172200" y="2367092"/>
            <a:ext cx="5105400" cy="342410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913775" y="618517"/>
            <a:ext cx="10364451" cy="159617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 bwMode="auto">
          <a:xfrm>
            <a:off x="913774" y="3051012"/>
            <a:ext cx="5106027" cy="27401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 bwMode="auto">
          <a:xfrm>
            <a:off x="6172200" y="3051012"/>
            <a:ext cx="5105401" cy="27401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5078062" y="609600"/>
            <a:ext cx="6200163" cy="518159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3774" y="2632851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3794" y="2632851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</a:blip>
          <a:stretch/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672C8D-D971-45D9-9C09-5026E5FC705B}" type="datetimeFigureOut">
              <a:rPr lang="ru-RU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514010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10EAB4-7BA8-4010-88A2-44EB3ADBD4C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>
        <a:lnSpc>
          <a:spcPct val="90000"/>
        </a:lnSpc>
        <a:spcBef>
          <a:spcPts val="0"/>
        </a:spcBef>
        <a:buNone/>
        <a:defRPr sz="36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20000"/>
        </a:lnSpc>
        <a:spcBef>
          <a:spcPts val="1000"/>
        </a:spcBef>
        <a:buClr>
          <a:schemeClr val="tx1"/>
        </a:buClr>
        <a:buFont typeface="Arial"/>
        <a:buChar char="•"/>
        <a:defRPr sz="20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8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6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81359" y="1551989"/>
            <a:ext cx="9434478" cy="28210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Современные способы </a:t>
            </a:r>
            <a:r>
              <a:rPr lang="ru-RU" sz="36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микроинвазивной</a:t>
            </a:r>
            <a:r>
              <a:rPr lang="ru-RU" sz="36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дренажной хирургии глаукомы, тактика ведения пациента после гипотензивной операции (массаж фильтрационной подушки)</a:t>
            </a:r>
            <a:endParaRPr lang="ru-RU">
              <a:latin typeface="Calibri"/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37587" y="5655596"/>
            <a:ext cx="6606791" cy="1097715"/>
          </a:xfrm>
        </p:spPr>
        <p:txBody>
          <a:bodyPr>
            <a:normAutofit fontScale="77500" lnSpcReduction="20000"/>
          </a:bodyPr>
          <a:lstStyle/>
          <a:p>
            <a:pPr algn="l"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Calibri"/>
              </a:rPr>
              <a:t>Казанская Тамара Сергеевна, </a:t>
            </a:r>
            <a:r>
              <a:rPr lang="ru-RU">
                <a:solidFill>
                  <a:schemeClr val="tx1"/>
                </a:solidFill>
                <a:latin typeface="Calibri"/>
                <a:cs typeface="Calibri"/>
              </a:rPr>
              <a:t>врач-офтальмолог ОМХГ №1 </a:t>
            </a:r>
            <a:endParaRPr lang="ru-RU">
              <a:solidFill>
                <a:schemeClr val="tx1"/>
              </a:solidFill>
              <a:latin typeface="Calibri"/>
              <a:cs typeface="Calibri"/>
            </a:endParaRPr>
          </a:p>
          <a:p>
            <a:pPr algn="l">
              <a:defRPr/>
            </a:pPr>
            <a:br>
              <a:rPr lang="ru-RU">
                <a:latin typeface="Calibri"/>
                <a:cs typeface="Calibri"/>
              </a:rPr>
            </a:br>
            <a:endParaRPr lang="ru-RU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10990" y="635007"/>
            <a:ext cx="1103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latin typeface="Calibri"/>
                <a:cs typeface="Calibri"/>
              </a:rPr>
              <a:t>КГБУЗ Красноярская краевая офтальмологическая клиническая больница имени профессора П.Г. Макарова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4633213" y="6296522"/>
            <a:ext cx="23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Calibri"/>
                <a:cs typeface="Calibri"/>
              </a:rPr>
              <a:t>Красноярск 2024</a:t>
            </a:r>
            <a:endParaRPr lang="ru-RU">
              <a:latin typeface="Calibri"/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83854" y="87359"/>
            <a:ext cx="904272" cy="805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90174" y="581931"/>
            <a:ext cx="7011025" cy="1357039"/>
          </a:xfrm>
        </p:spPr>
        <p:txBody>
          <a:bodyPr/>
          <a:lstStyle/>
          <a:p>
            <a:pPr algn="l">
              <a:defRPr/>
            </a:pPr>
            <a:r>
              <a:rPr lang="ru-RU">
                <a:solidFill>
                  <a:srgbClr val="0070C0"/>
                </a:solidFill>
                <a:latin typeface="Calibri"/>
                <a:cs typeface="Calibri"/>
              </a:rPr>
              <a:t>дренирующая </a:t>
            </a:r>
            <a:r>
              <a:rPr lang="ru-RU">
                <a:solidFill>
                  <a:srgbClr val="0070C0"/>
                </a:solidFill>
                <a:latin typeface="Calibri"/>
                <a:cs typeface="Calibri"/>
              </a:rPr>
              <a:t>аутоклапанная</a:t>
            </a:r>
            <a:r>
              <a:rPr lang="ru-RU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ru-RU">
                <a:solidFill>
                  <a:srgbClr val="0070C0"/>
                </a:solidFill>
                <a:latin typeface="Calibri"/>
                <a:cs typeface="Calibri"/>
              </a:rPr>
              <a:t>лимбосклерэктомия</a:t>
            </a:r>
            <a:r>
              <a:rPr lang="ru-RU">
                <a:solidFill>
                  <a:srgbClr val="0070C0"/>
                </a:solidFill>
                <a:latin typeface="Calibri"/>
                <a:cs typeface="Calibri"/>
              </a:rPr>
              <a:t> (ДАЛС)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/>
        <p:txBody>
          <a:bodyPr>
            <a:noAutofit/>
          </a:bodyPr>
          <a:lstStyle/>
          <a:p>
            <a:pPr algn="just">
              <a:defRPr/>
            </a:pPr>
            <a:endParaRPr lang="ru-RU" sz="1900">
              <a:latin typeface="Calibri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35185" t="0" r="0" b="0"/>
          <a:stretch/>
        </p:blipFill>
        <p:spPr bwMode="auto">
          <a:xfrm>
            <a:off x="1999935" y="1792013"/>
            <a:ext cx="8191500" cy="4919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96395" y="117819"/>
            <a:ext cx="10364451" cy="1596177"/>
          </a:xfrm>
        </p:spPr>
        <p:txBody>
          <a:bodyPr/>
          <a:lstStyle/>
          <a:p>
            <a:pPr>
              <a:defRPr/>
            </a:pPr>
            <a:r>
              <a:rPr lang="ru-RU"/>
              <a:t>Этапы операции ДАЛС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 bwMode="auto">
          <a:xfrm>
            <a:off x="618552" y="1472162"/>
            <a:ext cx="11573447" cy="310198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/>
              <a:t>этап. </a:t>
            </a:r>
            <a:endParaRPr/>
          </a:p>
          <a:p>
            <a:pPr marL="0" indent="0">
              <a:buNone/>
              <a:defRPr/>
            </a:pPr>
            <a:r>
              <a:rPr lang="ru-RU">
                <a:solidFill>
                  <a:schemeClr val="tx1"/>
                </a:solidFill>
              </a:rPr>
              <a:t>интерпозиция </a:t>
            </a:r>
            <a:r>
              <a:rPr lang="ru-RU">
                <a:solidFill>
                  <a:schemeClr val="tx1"/>
                </a:solidFill>
              </a:rPr>
              <a:t>полоски склеры в </a:t>
            </a:r>
            <a:r>
              <a:rPr lang="ru-RU">
                <a:solidFill>
                  <a:schemeClr val="tx1"/>
                </a:solidFill>
              </a:rPr>
              <a:t>супрацилиарное</a:t>
            </a:r>
            <a:r>
              <a:rPr lang="ru-RU">
                <a:solidFill>
                  <a:schemeClr val="tx1"/>
                </a:solidFill>
              </a:rPr>
              <a:t> пространство с помощью оригинального </a:t>
            </a:r>
            <a:r>
              <a:rPr lang="ru-RU">
                <a:solidFill>
                  <a:schemeClr val="tx1"/>
                </a:solidFill>
              </a:rPr>
              <a:t>окончатого</a:t>
            </a:r>
            <a:r>
              <a:rPr lang="ru-RU">
                <a:solidFill>
                  <a:schemeClr val="tx1"/>
                </a:solidFill>
              </a:rPr>
              <a:t> шпателя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8766810" y="6407834"/>
            <a:ext cx="513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/>
              <a:t>*фотографии из личного архива Казанской Т.С</a:t>
            </a:r>
            <a:r>
              <a:rPr lang="ru-RU"/>
              <a:t>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11705" t="2222" r="38637" b="4647"/>
          <a:stretch/>
        </p:blipFill>
        <p:spPr bwMode="auto">
          <a:xfrm>
            <a:off x="412965" y="3023153"/>
            <a:ext cx="2011681" cy="2041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10454" t="18990" r="42273" b="2424"/>
          <a:stretch/>
        </p:blipFill>
        <p:spPr bwMode="auto">
          <a:xfrm>
            <a:off x="2630234" y="4158875"/>
            <a:ext cx="2121732" cy="2013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 l="9205" t="0" r="46250" b="22222"/>
          <a:stretch/>
        </p:blipFill>
        <p:spPr bwMode="auto">
          <a:xfrm>
            <a:off x="7205276" y="4158875"/>
            <a:ext cx="2103096" cy="20655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 l="11932" t="15959" r="40796" b="2828"/>
          <a:stretch/>
        </p:blipFill>
        <p:spPr bwMode="auto">
          <a:xfrm>
            <a:off x="4957554" y="3091213"/>
            <a:ext cx="2042134" cy="1973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 l="12954" t="25051" r="51022" b="14748"/>
          <a:stretch/>
        </p:blipFill>
        <p:spPr bwMode="auto">
          <a:xfrm>
            <a:off x="9513960" y="3023153"/>
            <a:ext cx="2136013" cy="2007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пРедоперационная</a:t>
            </a:r>
            <a:r>
              <a:rPr lang="ru-RU"/>
              <a:t> подготовка перед </a:t>
            </a:r>
            <a:r>
              <a:rPr lang="ru-RU"/>
              <a:t>хирургическим лечением </a:t>
            </a:r>
            <a:r>
              <a:rPr lang="ru-RU"/>
              <a:t>глаукомы для профилактики рубцевания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400"/>
              <a:t>За 4 недели до операции: </a:t>
            </a:r>
            <a:r>
              <a:rPr lang="ru-RU" sz="2400"/>
              <a:t>Фторметолон</a:t>
            </a:r>
            <a:r>
              <a:rPr lang="ru-RU" sz="2400"/>
              <a:t> 0,1</a:t>
            </a:r>
            <a:r>
              <a:rPr lang="ru-RU" sz="2400"/>
              <a:t>% раствора по 1 капле 4 раза в </a:t>
            </a:r>
            <a:r>
              <a:rPr lang="ru-RU" sz="2400"/>
              <a:t>сутки</a:t>
            </a:r>
            <a:endParaRPr/>
          </a:p>
          <a:p>
            <a:pPr marL="0" indent="0" algn="ctr">
              <a:buNone/>
              <a:defRPr/>
            </a:pPr>
            <a:r>
              <a:rPr lang="ru-RU" sz="2400"/>
              <a:t>или </a:t>
            </a:r>
            <a:endParaRPr/>
          </a:p>
          <a:p>
            <a:pPr>
              <a:defRPr/>
            </a:pPr>
            <a:r>
              <a:rPr lang="ru-RU" sz="2400"/>
              <a:t>за </a:t>
            </a:r>
            <a:r>
              <a:rPr lang="ru-RU" sz="2400"/>
              <a:t>2 недели </a:t>
            </a:r>
            <a:r>
              <a:rPr lang="ru-RU" sz="2400"/>
              <a:t> до операции </a:t>
            </a:r>
            <a:r>
              <a:rPr lang="ru-RU" sz="2400"/>
              <a:t>дексаметазон</a:t>
            </a:r>
            <a:r>
              <a:rPr lang="ru-RU" sz="2400"/>
              <a:t> </a:t>
            </a:r>
            <a:r>
              <a:rPr lang="ru-RU" sz="2400"/>
              <a:t>0,1% раствора по 1 капле 4 раза в сутки </a:t>
            </a:r>
            <a:endParaRPr lang="ru-RU" sz="2400"/>
          </a:p>
          <a:p>
            <a:pPr>
              <a:defRPr/>
            </a:pPr>
            <a:r>
              <a:rPr lang="ru-RU" sz="2400"/>
              <a:t>дополнительная терапия:  </a:t>
            </a:r>
            <a:r>
              <a:rPr lang="ru-RU" sz="2400"/>
              <a:t>бромфенака</a:t>
            </a:r>
            <a:r>
              <a:rPr lang="ru-RU" sz="2400"/>
              <a:t> 0,09% </a:t>
            </a:r>
            <a:r>
              <a:rPr lang="ru-RU" sz="2400"/>
              <a:t>1-2 раза в сутки при выраженных симптомах и клинических признаках заболеваний глазной </a:t>
            </a:r>
            <a:r>
              <a:rPr lang="ru-RU" sz="2400"/>
              <a:t>поверхности</a:t>
            </a:r>
            <a:endParaRPr lang="ru-RU" sz="2400"/>
          </a:p>
          <a:p>
            <a:pPr marL="0" indent="0">
              <a:buNone/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3736623" y="6488668"/>
            <a:ext cx="790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Клинические рекомендации «Первичная </a:t>
            </a:r>
            <a:r>
              <a:rPr lang="ru-RU"/>
              <a:t>открытоугольная</a:t>
            </a:r>
            <a:r>
              <a:rPr lang="ru-RU"/>
              <a:t> глаукома» 2024 г.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Послеоперационное ведение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глюкокортикоиды</a:t>
            </a:r>
            <a:r>
              <a:rPr lang="ru-RU"/>
              <a:t> </a:t>
            </a:r>
            <a:r>
              <a:rPr lang="ru-RU"/>
              <a:t>(0,1% </a:t>
            </a:r>
            <a:r>
              <a:rPr lang="ru-RU"/>
              <a:t>дексаметазон</a:t>
            </a:r>
            <a:r>
              <a:rPr lang="ru-RU"/>
              <a:t> или 0,1% </a:t>
            </a:r>
            <a:r>
              <a:rPr lang="ru-RU"/>
              <a:t>фторметолон</a:t>
            </a:r>
            <a:r>
              <a:rPr lang="ru-RU"/>
              <a:t>) по пролонгированной </a:t>
            </a:r>
            <a:r>
              <a:rPr lang="ru-RU">
                <a:solidFill>
                  <a:srgbClr val="FF0000"/>
                </a:solidFill>
              </a:rPr>
              <a:t>до 6 недель </a:t>
            </a:r>
            <a:r>
              <a:rPr lang="ru-RU"/>
              <a:t>убывающей схеме с еженедельной отменой одной инстилляции </a:t>
            </a:r>
            <a:endParaRPr lang="ru-RU"/>
          </a:p>
          <a:p>
            <a:pPr>
              <a:defRPr/>
            </a:pPr>
            <a:r>
              <a:rPr lang="ru-RU"/>
              <a:t>нестероидные противовоспалительные препараты </a:t>
            </a:r>
            <a:r>
              <a:rPr lang="ru-RU"/>
              <a:t>(</a:t>
            </a:r>
            <a:r>
              <a:rPr lang="ru-RU"/>
              <a:t>бромфенак</a:t>
            </a:r>
            <a:r>
              <a:rPr lang="ru-RU"/>
              <a:t> 0,09%) в раннем </a:t>
            </a:r>
            <a:r>
              <a:rPr lang="ru-RU"/>
              <a:t>послеоперационном периоде – первые 3 недели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i="1"/>
              <a:t>Комбинация двух и более </a:t>
            </a:r>
            <a:r>
              <a:rPr lang="ru-RU" i="1"/>
              <a:t>факторов </a:t>
            </a:r>
            <a:r>
              <a:rPr lang="ru-RU" i="1"/>
              <a:t>риска утраты фильтрации являются показанием к удлинению глюкокортикоидной терапии до 2-3 месяцев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3736623" y="6488668"/>
            <a:ext cx="790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Клинические рекомендации «Первичная </a:t>
            </a:r>
            <a:r>
              <a:rPr lang="ru-RU"/>
              <a:t>открытоугольная</a:t>
            </a:r>
            <a:r>
              <a:rPr lang="ru-RU"/>
              <a:t> глаукома» 2024 г.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Факторы риска рубцевания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молодой возраст</a:t>
            </a:r>
            <a:endParaRPr/>
          </a:p>
          <a:p>
            <a:pPr>
              <a:defRPr/>
            </a:pPr>
            <a:r>
              <a:rPr lang="ru-RU"/>
              <a:t>воспалительные </a:t>
            </a:r>
            <a:r>
              <a:rPr lang="ru-RU"/>
              <a:t>заболевания </a:t>
            </a:r>
            <a:r>
              <a:rPr lang="ru-RU"/>
              <a:t>глаза</a:t>
            </a:r>
            <a:endParaRPr/>
          </a:p>
          <a:p>
            <a:pPr>
              <a:defRPr/>
            </a:pPr>
            <a:r>
              <a:rPr lang="ru-RU"/>
              <a:t>продолжительная </a:t>
            </a:r>
            <a:r>
              <a:rPr lang="ru-RU"/>
              <a:t>местная медикаментозная терапия с использованием нескольких </a:t>
            </a:r>
            <a:r>
              <a:rPr lang="ru-RU"/>
              <a:t>препаратов</a:t>
            </a:r>
            <a:endParaRPr/>
          </a:p>
          <a:p>
            <a:pPr>
              <a:defRPr/>
            </a:pPr>
            <a:r>
              <a:rPr lang="ru-RU"/>
              <a:t>Афакия</a:t>
            </a:r>
            <a:endParaRPr lang="ru-RU"/>
          </a:p>
          <a:p>
            <a:pPr>
              <a:defRPr/>
            </a:pPr>
            <a:r>
              <a:rPr lang="ru-RU"/>
              <a:t>предшествующая </a:t>
            </a:r>
            <a:r>
              <a:rPr lang="ru-RU"/>
              <a:t>интраокулярная хирургия в сроке менее трех </a:t>
            </a:r>
            <a:r>
              <a:rPr lang="ru-RU"/>
              <a:t>месяцев</a:t>
            </a:r>
            <a:endParaRPr/>
          </a:p>
          <a:p>
            <a:pPr>
              <a:defRPr/>
            </a:pPr>
            <a:r>
              <a:rPr lang="ru-RU"/>
              <a:t>после </a:t>
            </a:r>
            <a:r>
              <a:rPr lang="ru-RU"/>
              <a:t>операций с разрезом </a:t>
            </a:r>
            <a:r>
              <a:rPr lang="ru-RU"/>
              <a:t>конъюнктивы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3736623" y="6488668"/>
            <a:ext cx="790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Клинические рекомендации «Первичная </a:t>
            </a:r>
            <a:r>
              <a:rPr lang="ru-RU"/>
              <a:t>открытоугольная</a:t>
            </a:r>
            <a:r>
              <a:rPr lang="ru-RU"/>
              <a:t> глаукома» 2024 г.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00886" y="131023"/>
            <a:ext cx="10364451" cy="1596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Формирование подушки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913773" y="1174044"/>
            <a:ext cx="11108893" cy="5452534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  <a:p>
            <a:pPr marL="457200" lvl="1" indent="0">
              <a:buNone/>
              <a:defRPr/>
            </a:pPr>
            <a:r>
              <a:rPr lang="ru-RU">
                <a:solidFill>
                  <a:srgbClr val="FF0000"/>
                </a:solidFill>
              </a:rPr>
              <a:t>Критичные</a:t>
            </a:r>
            <a:r>
              <a:rPr lang="ru-RU"/>
              <a:t> для формирования подушки </a:t>
            </a:r>
            <a:r>
              <a:rPr lang="ru-RU"/>
              <a:t> </a:t>
            </a:r>
            <a:r>
              <a:rPr lang="ru-RU">
                <a:solidFill>
                  <a:srgbClr val="FF0000"/>
                </a:solidFill>
              </a:rPr>
              <a:t>первые 6 недель</a:t>
            </a:r>
            <a:endParaRPr lang="ru-RU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r>
              <a:rPr lang="ru-RU"/>
              <a:t>Что должен оценить врач у пациента после </a:t>
            </a:r>
            <a:r>
              <a:rPr lang="ru-RU"/>
              <a:t>трабекулэктомии</a:t>
            </a:r>
            <a:r>
              <a:rPr lang="ru-RU"/>
              <a:t>? </a:t>
            </a:r>
            <a:endParaRPr/>
          </a:p>
          <a:p>
            <a:pPr lvl="2">
              <a:spcAft>
                <a:spcPts val="1200"/>
              </a:spcAft>
              <a:defRPr/>
            </a:pPr>
            <a:r>
              <a:rPr lang="ru-RU" sz="1800"/>
              <a:t>Высота и распространенность подушки </a:t>
            </a:r>
            <a:r>
              <a:rPr lang="ru-RU" sz="1800"/>
              <a:t>и Динамика </a:t>
            </a:r>
            <a:r>
              <a:rPr lang="ru-RU" sz="1800"/>
              <a:t>на последующих осмотрах! </a:t>
            </a:r>
            <a:endParaRPr/>
          </a:p>
          <a:p>
            <a:pPr lvl="2">
              <a:defRPr/>
            </a:pPr>
            <a:r>
              <a:rPr lang="ru-RU" sz="1800"/>
              <a:t>Васкуляризация</a:t>
            </a:r>
            <a:r>
              <a:rPr lang="ru-RU" sz="1800"/>
              <a:t> или бессосудистая стенка подушки </a:t>
            </a:r>
            <a:endParaRPr/>
          </a:p>
          <a:p>
            <a:pPr lvl="3">
              <a:defRPr/>
            </a:pPr>
            <a:r>
              <a:rPr lang="ru-RU" sz="1800"/>
              <a:t>Степень инъекции в сравнении с соседней конъюнктивой - </a:t>
            </a:r>
            <a:r>
              <a:rPr lang="ru-RU" sz="1800"/>
              <a:t>динамика</a:t>
            </a:r>
            <a:endParaRPr lang="ru-RU" sz="1800"/>
          </a:p>
          <a:p>
            <a:pPr lvl="3">
              <a:spcAft>
                <a:spcPts val="1200"/>
              </a:spcAft>
              <a:defRPr/>
            </a:pPr>
            <a:r>
              <a:rPr lang="ru-RU" sz="1800"/>
              <a:t>Наличие и количество </a:t>
            </a:r>
            <a:r>
              <a:rPr lang="ru-RU" sz="1800"/>
              <a:t>новообразованных сосудов </a:t>
            </a:r>
            <a:r>
              <a:rPr lang="ru-RU" sz="1800"/>
              <a:t>- повод к действию</a:t>
            </a:r>
            <a:endParaRPr/>
          </a:p>
          <a:p>
            <a:pPr lvl="2">
              <a:defRPr/>
            </a:pPr>
            <a:r>
              <a:rPr lang="ru-RU" sz="1800"/>
              <a:t>Микрокистозные</a:t>
            </a:r>
            <a:r>
              <a:rPr lang="ru-RU" sz="1800"/>
              <a:t> изменения стенки</a:t>
            </a:r>
            <a:endParaRPr/>
          </a:p>
          <a:p>
            <a:pPr lvl="3">
              <a:defRPr/>
            </a:pPr>
            <a:r>
              <a:rPr lang="ru-RU" sz="1800"/>
              <a:t>Чем их больше, тем эффективнее подушка!</a:t>
            </a:r>
            <a:endParaRPr/>
          </a:p>
          <a:p>
            <a:pPr lvl="3">
              <a:spcAft>
                <a:spcPts val="1200"/>
              </a:spcAft>
              <a:defRPr/>
            </a:pPr>
            <a:r>
              <a:rPr lang="ru-RU" sz="1800"/>
              <a:t>Появляются в первые дни после операции </a:t>
            </a:r>
            <a:endParaRPr/>
          </a:p>
          <a:p>
            <a:pPr lvl="2">
              <a:defRPr/>
            </a:pPr>
            <a:r>
              <a:rPr lang="ru-RU" sz="1800"/>
              <a:t>Прозрачность стенки подушки </a:t>
            </a:r>
            <a:endParaRPr/>
          </a:p>
          <a:p>
            <a:pPr lvl="3">
              <a:defRPr/>
            </a:pPr>
            <a:r>
              <a:rPr lang="ru-RU" sz="1800"/>
              <a:t>Потеря прозрачности - начало </a:t>
            </a:r>
            <a:r>
              <a:rPr lang="ru-RU" sz="1800"/>
              <a:t>Фиброзирования</a:t>
            </a:r>
            <a:r>
              <a:rPr lang="ru-RU" sz="1800"/>
              <a:t>!</a:t>
            </a:r>
            <a:endParaRPr lang="ru-RU"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13775" y="618517"/>
            <a:ext cx="10364451" cy="1616683"/>
          </a:xfrm>
        </p:spPr>
        <p:txBody>
          <a:bodyPr>
            <a:normAutofit/>
          </a:bodyPr>
          <a:lstStyle/>
          <a:p>
            <a:pPr lvl="1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400"/>
              <a:t>ЧТО ДЕЛАТЬ ПРИ РЕЦИДИВЕ ГИПЕРТЕНЗИИ?</a:t>
            </a:r>
            <a:br>
              <a:rPr lang="ru-RU" sz="2400"/>
            </a:br>
            <a:r>
              <a:rPr lang="ru-RU" sz="2400"/>
              <a:t>(первые несколько недель)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/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ru-RU">
                <a:solidFill>
                  <a:srgbClr val="FF0000"/>
                </a:solidFill>
              </a:rPr>
              <a:t>НЕ назначать </a:t>
            </a:r>
            <a:r>
              <a:rPr lang="ru-RU"/>
              <a:t>гипотензивные капли и не отправлять обратно к хирургу</a:t>
            </a:r>
            <a:endParaRPr lang="ru-RU"/>
          </a:p>
          <a:p>
            <a:pPr lvl="1">
              <a:defRPr/>
            </a:pPr>
            <a:endParaRPr lang="ru-RU"/>
          </a:p>
          <a:p>
            <a:pPr lvl="1">
              <a:defRPr/>
            </a:pPr>
            <a:r>
              <a:rPr lang="ru-RU"/>
              <a:t>еженедельные осмотры!</a:t>
            </a:r>
            <a:endParaRPr lang="ru-RU"/>
          </a:p>
          <a:p>
            <a:pPr lvl="1">
              <a:defRPr/>
            </a:pPr>
            <a:r>
              <a:rPr lang="ru-RU">
                <a:solidFill>
                  <a:srgbClr val="FF0000"/>
                </a:solidFill>
              </a:rPr>
              <a:t>Массаж - один из способов обращения фиброза вспять</a:t>
            </a:r>
            <a:endParaRPr/>
          </a:p>
          <a:p>
            <a:pPr>
              <a:defRPr/>
            </a:pPr>
            <a:r>
              <a:rPr lang="ru-RU" sz="1800"/>
              <a:t>Массаж </a:t>
            </a:r>
            <a:r>
              <a:rPr lang="ru-RU" sz="1800"/>
              <a:t>глазного яблока</a:t>
            </a:r>
            <a:endParaRPr/>
          </a:p>
          <a:p>
            <a:pPr lvl="1">
              <a:defRPr/>
            </a:pPr>
            <a:r>
              <a:rPr lang="ru-RU"/>
              <a:t>Массаж над лоскутом склеры в первые дни сбивает гипертензию и реактивирует новые пути оттока </a:t>
            </a:r>
            <a:endParaRPr/>
          </a:p>
          <a:p>
            <a:pPr lvl="1">
              <a:defRPr/>
            </a:pPr>
            <a:r>
              <a:rPr lang="ru-RU"/>
              <a:t>Задача </a:t>
            </a:r>
            <a:r>
              <a:rPr lang="ru-RU"/>
              <a:t>массажа </a:t>
            </a:r>
            <a:r>
              <a:rPr lang="ru-RU"/>
              <a:t>–  </a:t>
            </a:r>
            <a:r>
              <a:rPr lang="ru-RU"/>
              <a:t>сделать подушку больше </a:t>
            </a:r>
            <a:endParaRPr/>
          </a:p>
          <a:p>
            <a:pPr lvl="1">
              <a:defRPr/>
            </a:pPr>
            <a:r>
              <a:rPr lang="ru-RU"/>
              <a:t>ВИДИМ </a:t>
            </a:r>
            <a:r>
              <a:rPr lang="ru-RU"/>
              <a:t>сочение</a:t>
            </a:r>
            <a:r>
              <a:rPr lang="ru-RU"/>
              <a:t> </a:t>
            </a:r>
            <a:r>
              <a:rPr lang="ru-RU"/>
              <a:t>при нажатии на глаз чуть </a:t>
            </a:r>
            <a:r>
              <a:rPr lang="ru-RU"/>
              <a:t>дистальнее</a:t>
            </a:r>
            <a:r>
              <a:rPr lang="ru-RU"/>
              <a:t> склерального лоскута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Массаж глазного яблока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/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ru-RU" sz="2000"/>
              <a:t>Допустимо </a:t>
            </a:r>
            <a:r>
              <a:rPr lang="ru-RU" sz="2000"/>
              <a:t>разрешить пациенту самому </a:t>
            </a:r>
            <a:r>
              <a:rPr lang="ru-RU" sz="2000"/>
              <a:t>массажировать</a:t>
            </a:r>
            <a:endParaRPr/>
          </a:p>
          <a:p>
            <a:pPr lvl="1">
              <a:defRPr/>
            </a:pPr>
            <a:r>
              <a:rPr lang="ru-RU" sz="2000"/>
              <a:t>Научите их и  </a:t>
            </a:r>
            <a:r>
              <a:rPr lang="ru-RU" sz="2000"/>
              <a:t>Они могут делать это настолько часто, насколько необходимо</a:t>
            </a:r>
            <a:endParaRPr/>
          </a:p>
          <a:p>
            <a:pPr lvl="1">
              <a:defRPr/>
            </a:pPr>
            <a:r>
              <a:rPr lang="ru-RU" sz="2000"/>
              <a:t>Массаж не является долговечным решением: некоторые глаза </a:t>
            </a:r>
            <a:r>
              <a:rPr lang="ru-RU" sz="2000"/>
              <a:t>зарубцуют</a:t>
            </a:r>
            <a:r>
              <a:rPr lang="ru-RU" sz="2000"/>
              <a:t> отток уже через 4 недели, а для некоторых массаж будет эффективен через </a:t>
            </a:r>
            <a:r>
              <a:rPr lang="ru-RU" sz="2000"/>
              <a:t>год.</a:t>
            </a:r>
            <a:endParaRPr/>
          </a:p>
          <a:p>
            <a:pPr lvl="1">
              <a:defRPr/>
            </a:pPr>
            <a:r>
              <a:rPr lang="ru-RU" sz="2000"/>
              <a:t>Но чаще всего позволяет избежать БОЛЕЕ инвазивных процедур И ПОВТОРНЫХ ОПЕРАЦИЙ</a:t>
            </a:r>
            <a:endParaRPr lang="ru-RU" sz="2000"/>
          </a:p>
          <a:p>
            <a:pPr lvl="1">
              <a:defRPr/>
            </a:pPr>
            <a:r>
              <a:rPr lang="ru-RU" sz="2000">
                <a:solidFill>
                  <a:srgbClr val="FF0000"/>
                </a:solidFill>
              </a:rPr>
              <a:t>Техника: </a:t>
            </a:r>
            <a:r>
              <a:rPr lang="ru-RU" sz="2000"/>
              <a:t>взгляд максимально вниз </a:t>
            </a:r>
            <a:endParaRPr/>
          </a:p>
          <a:p>
            <a:pPr lvl="2">
              <a:defRPr/>
            </a:pPr>
            <a:r>
              <a:rPr lang="ru-RU" sz="2000"/>
              <a:t>Не обязательно использовать два пальца, можно </a:t>
            </a:r>
            <a:r>
              <a:rPr lang="ru-RU" sz="2000"/>
              <a:t>один</a:t>
            </a:r>
            <a:endParaRPr/>
          </a:p>
          <a:p>
            <a:pPr lvl="2">
              <a:defRPr/>
            </a:pPr>
            <a:r>
              <a:rPr lang="ru-RU" sz="2000"/>
              <a:t>10 секунд массаж - 10 секунд перерыв - и еще одна порция массажа </a:t>
            </a:r>
            <a:r>
              <a:rPr lang="ru-RU" sz="2000"/>
              <a:t> 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Массаж глазного яблока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/>
        <p:txBody>
          <a:bodyPr>
            <a:normAutofit/>
          </a:bodyPr>
          <a:lstStyle/>
          <a:p>
            <a:pPr lvl="1">
              <a:defRPr/>
            </a:pPr>
            <a:r>
              <a:rPr lang="ru-RU" sz="2000"/>
              <a:t>Нужно </a:t>
            </a:r>
            <a:r>
              <a:rPr lang="ru-RU" sz="2000"/>
              <a:t>ли обязательно массажировать над склеральным лоскутом? </a:t>
            </a:r>
            <a:endParaRPr lang="ru-RU" sz="2000"/>
          </a:p>
          <a:p>
            <a:pPr lvl="1">
              <a:defRPr/>
            </a:pPr>
            <a:r>
              <a:rPr lang="ru-RU" sz="2000"/>
              <a:t>Hет</a:t>
            </a:r>
            <a:r>
              <a:rPr lang="ru-RU" sz="2000"/>
              <a:t>, </a:t>
            </a:r>
            <a:r>
              <a:rPr lang="ru-RU" sz="2000"/>
              <a:t>пациент может массажировать через нижнее веко смотря вверх, с тем же эффектом разрыва </a:t>
            </a:r>
            <a:r>
              <a:rPr lang="ru-RU" sz="2000"/>
              <a:t>синехий</a:t>
            </a:r>
            <a:r>
              <a:rPr lang="ru-RU" sz="2000"/>
              <a:t> под конъюнктивой и склеральным </a:t>
            </a:r>
            <a:r>
              <a:rPr lang="ru-RU" sz="2000"/>
              <a:t>лоскутом.</a:t>
            </a:r>
            <a:endParaRPr lang="ru-RU" sz="2000"/>
          </a:p>
          <a:p>
            <a:pPr lvl="1">
              <a:defRPr/>
            </a:pPr>
            <a:r>
              <a:rPr lang="ru-RU" sz="2000"/>
              <a:t>Почему </a:t>
            </a:r>
            <a:r>
              <a:rPr lang="ru-RU" sz="2000"/>
              <a:t>массаж - это совершенно адекватный метод лечения </a:t>
            </a:r>
            <a:r>
              <a:rPr lang="ru-RU" sz="2000"/>
              <a:t>недофильтрации</a:t>
            </a:r>
            <a:r>
              <a:rPr lang="ru-RU" sz="2000"/>
              <a:t>? Влага камеры надувает подушку, сдавливает сосуды, предотвращает скорый фиброз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61457" y="627734"/>
            <a:ext cx="9203871" cy="1596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>
                    <a:lumMod val="75000"/>
                  </a:schemeClr>
                </a:solidFill>
              </a:rPr>
              <a:t>Что может помочь в решении проблемы РУБЦЕВАНИЯ В ФИЛЬТРАЦИОННОЙ ЗОНЕ?</a:t>
            </a:r>
            <a:endParaRPr lang="ru-RU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913774" y="2367092"/>
            <a:ext cx="10364452" cy="342410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>
                <a:latin typeface="Calibri"/>
                <a:cs typeface="Calibri"/>
              </a:rPr>
              <a:t>Э</a:t>
            </a:r>
            <a:r>
              <a:rPr lang="ru-RU" sz="2400">
                <a:latin typeface="Calibri"/>
                <a:cs typeface="Calibri"/>
              </a:rPr>
              <a:t>ффективный </a:t>
            </a:r>
            <a:r>
              <a:rPr lang="ru-RU" sz="2400">
                <a:latin typeface="Calibri"/>
                <a:cs typeface="Calibri"/>
              </a:rPr>
              <a:t>способ сохранения путей оттока внутриглазной жидкости, созданных в ходе </a:t>
            </a:r>
            <a:r>
              <a:rPr lang="ru-RU" sz="2400">
                <a:latin typeface="Calibri"/>
                <a:cs typeface="Calibri"/>
              </a:rPr>
              <a:t>антиглаукомных</a:t>
            </a:r>
            <a:r>
              <a:rPr lang="ru-RU" sz="2400">
                <a:latin typeface="Calibri"/>
                <a:cs typeface="Calibri"/>
              </a:rPr>
              <a:t> </a:t>
            </a:r>
            <a:r>
              <a:rPr lang="ru-RU" sz="2400">
                <a:latin typeface="Calibri"/>
                <a:cs typeface="Calibri"/>
              </a:rPr>
              <a:t>операций</a:t>
            </a:r>
            <a:r>
              <a:rPr lang="ru-RU" sz="2400">
                <a:latin typeface="Calibri"/>
                <a:cs typeface="Calibri"/>
              </a:rPr>
              <a:t> </a:t>
            </a:r>
            <a:r>
              <a:rPr lang="ru-RU" sz="2400">
                <a:latin typeface="Calibri"/>
                <a:cs typeface="Calibri"/>
              </a:rPr>
              <a:t>– </a:t>
            </a:r>
            <a:r>
              <a:rPr lang="ru-RU" sz="2400">
                <a:solidFill>
                  <a:srgbClr val="C00000"/>
                </a:solidFill>
                <a:latin typeface="Calibri"/>
                <a:cs typeface="Calibri"/>
              </a:rPr>
              <a:t>дренажи.</a:t>
            </a:r>
            <a:endParaRPr/>
          </a:p>
          <a:p>
            <a:pPr algn="just">
              <a:defRPr/>
            </a:pPr>
            <a:r>
              <a:rPr lang="ru-RU" sz="2400">
                <a:latin typeface="Calibri"/>
                <a:cs typeface="Calibri"/>
              </a:rPr>
              <a:t>Дренажи </a:t>
            </a:r>
            <a:r>
              <a:rPr lang="ru-RU" sz="2400">
                <a:solidFill>
                  <a:srgbClr val="C00000"/>
                </a:solidFill>
                <a:latin typeface="Calibri"/>
                <a:cs typeface="Calibri"/>
              </a:rPr>
              <a:t>снижают</a:t>
            </a:r>
            <a:r>
              <a:rPr lang="ru-RU" sz="2400">
                <a:latin typeface="Calibri"/>
                <a:cs typeface="Calibri"/>
              </a:rPr>
              <a:t> избыточное рубцевание </a:t>
            </a:r>
            <a:r>
              <a:rPr lang="ru-RU" sz="2400">
                <a:latin typeface="Calibri"/>
                <a:cs typeface="Calibri"/>
              </a:rPr>
              <a:t>в фильтрационной зоне и </a:t>
            </a:r>
            <a:r>
              <a:rPr lang="ru-RU" sz="2400">
                <a:solidFill>
                  <a:srgbClr val="C00000"/>
                </a:solidFill>
                <a:latin typeface="Calibri"/>
                <a:cs typeface="Calibri"/>
              </a:rPr>
              <a:t>создают</a:t>
            </a:r>
            <a:r>
              <a:rPr lang="ru-RU" sz="2400">
                <a:latin typeface="Calibri"/>
                <a:cs typeface="Calibri"/>
              </a:rPr>
              <a:t> пути </a:t>
            </a:r>
            <a:r>
              <a:rPr lang="ru-RU" sz="2400">
                <a:latin typeface="Calibri"/>
                <a:cs typeface="Calibri"/>
              </a:rPr>
              <a:t>резорбции внутриглазной </a:t>
            </a:r>
            <a:r>
              <a:rPr lang="ru-RU" sz="2400">
                <a:latin typeface="Calibri"/>
                <a:cs typeface="Calibri"/>
              </a:rPr>
              <a:t>жидкости</a:t>
            </a:r>
            <a:r>
              <a:rPr lang="ru-RU" sz="2800">
                <a:latin typeface="Calibri"/>
                <a:cs typeface="Calibri"/>
              </a:rPr>
              <a:t> </a:t>
            </a:r>
            <a:r>
              <a:rPr lang="ru-RU" sz="1600">
                <a:latin typeface="Calibri"/>
                <a:cs typeface="Calibri"/>
              </a:rPr>
              <a:t>(в зависимости от типа дренажа)</a:t>
            </a:r>
            <a:endParaRPr lang="ru-RU" sz="160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913774" y="5791199"/>
            <a:ext cx="10364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100">
                <a:latin typeface="Calibri"/>
                <a:cs typeface="Calibri"/>
              </a:rPr>
              <a:t>Еричев</a:t>
            </a:r>
            <a:r>
              <a:rPr lang="ru-RU" sz="1100">
                <a:latin typeface="Calibri"/>
                <a:cs typeface="Calibri"/>
              </a:rPr>
              <a:t> В.П., </a:t>
            </a:r>
            <a:r>
              <a:rPr lang="ru-RU" sz="1100">
                <a:latin typeface="Calibri"/>
                <a:cs typeface="Calibri"/>
              </a:rPr>
              <a:t>Асратян</a:t>
            </a:r>
            <a:r>
              <a:rPr lang="ru-RU" sz="1100">
                <a:latin typeface="Calibri"/>
                <a:cs typeface="Calibri"/>
              </a:rPr>
              <a:t> Г.К. Эффективность и безопасность </a:t>
            </a:r>
            <a:r>
              <a:rPr lang="ru-RU" sz="1100">
                <a:latin typeface="Calibri"/>
                <a:cs typeface="Calibri"/>
              </a:rPr>
              <a:t>микрошунтирования</a:t>
            </a:r>
            <a:r>
              <a:rPr lang="ru-RU" sz="1100">
                <a:latin typeface="Calibri"/>
                <a:cs typeface="Calibri"/>
              </a:rPr>
              <a:t> в хирургии первичной глаукомы. Глаукома. 2012; 11 (2): 66–9. </a:t>
            </a:r>
            <a:endParaRPr/>
          </a:p>
          <a:p>
            <a:pPr lvl="0">
              <a:defRPr/>
            </a:pPr>
            <a:r>
              <a:rPr lang="ru-RU" sz="1100">
                <a:latin typeface="Calibri"/>
                <a:cs typeface="Calibri"/>
              </a:rPr>
              <a:t>Еричев</a:t>
            </a:r>
            <a:r>
              <a:rPr lang="ru-RU" sz="1100">
                <a:latin typeface="Calibri"/>
                <a:cs typeface="Calibri"/>
              </a:rPr>
              <a:t> В.П., Бессмертный А.М., </a:t>
            </a:r>
            <a:r>
              <a:rPr lang="ru-RU" sz="1100">
                <a:latin typeface="Calibri"/>
                <a:cs typeface="Calibri"/>
              </a:rPr>
              <a:t>Василенкова</a:t>
            </a:r>
            <a:r>
              <a:rPr lang="ru-RU" sz="1100">
                <a:latin typeface="Calibri"/>
                <a:cs typeface="Calibri"/>
              </a:rPr>
              <a:t> Л.В. и др. Возможности дренажной хирургии // Глаукома: теории, тенденции, технологии. HRT Клуб Россия – 2006: Сб. ст. – 2006. – С. 107-112.</a:t>
            </a:r>
            <a:endParaRPr/>
          </a:p>
          <a:p>
            <a:pPr>
              <a:defRPr/>
            </a:pPr>
            <a:endParaRPr lang="ru-RU" sz="1100">
              <a:latin typeface="Calibri"/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2561457" cy="2080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2174" y="566868"/>
            <a:ext cx="5115096" cy="12190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solidFill>
                  <a:srgbClr val="00B0F0"/>
                </a:solidFill>
                <a:latin typeface="Calibri"/>
                <a:cs typeface="Calibri"/>
              </a:rPr>
              <a:t>Glautex</a:t>
            </a:r>
            <a:br>
              <a:rPr lang="ru-RU">
                <a:solidFill>
                  <a:srgbClr val="00B0F0"/>
                </a:solidFill>
                <a:latin typeface="Calibri"/>
                <a:cs typeface="Calibri"/>
              </a:rPr>
            </a:br>
            <a:r>
              <a:rPr lang="ru-RU">
                <a:solidFill>
                  <a:srgbClr val="00B0F0"/>
                </a:solidFill>
                <a:latin typeface="Calibri"/>
                <a:cs typeface="Calibri"/>
              </a:rPr>
              <a:t>РЕЗОРБИРУЕМЫЙ ДРЕНАЖ</a:t>
            </a:r>
            <a:endParaRPr lang="ru-RU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914400" y="2214694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600">
                <a:solidFill>
                  <a:srgbClr val="C00000"/>
                </a:solidFill>
                <a:latin typeface="Calibri"/>
                <a:cs typeface="Calibri"/>
              </a:rPr>
              <a:t>Основное </a:t>
            </a:r>
            <a:r>
              <a:rPr lang="ru-RU" sz="2600">
                <a:solidFill>
                  <a:srgbClr val="C00000"/>
                </a:solidFill>
                <a:latin typeface="Calibri"/>
                <a:cs typeface="Calibri"/>
              </a:rPr>
              <a:t>назначение дренажа </a:t>
            </a:r>
            <a:r>
              <a:rPr lang="ru-RU" sz="2600">
                <a:latin typeface="Calibri"/>
                <a:cs typeface="Calibri"/>
              </a:rPr>
              <a:t>— препятствие образованию </a:t>
            </a:r>
            <a:r>
              <a:rPr lang="ru-RU" sz="2600">
                <a:latin typeface="Calibri"/>
                <a:cs typeface="Calibri"/>
              </a:rPr>
              <a:t>склеро-</a:t>
            </a:r>
            <a:r>
              <a:rPr lang="ru-RU" sz="2600">
                <a:latin typeface="Calibri"/>
                <a:cs typeface="Calibri"/>
              </a:rPr>
              <a:t>К</a:t>
            </a:r>
            <a:r>
              <a:rPr lang="ru-RU" sz="2600">
                <a:latin typeface="Calibri"/>
                <a:cs typeface="Calibri"/>
              </a:rPr>
              <a:t>онъюнктивальных </a:t>
            </a:r>
            <a:r>
              <a:rPr lang="ru-RU" sz="2600">
                <a:latin typeface="Calibri"/>
                <a:cs typeface="Calibri"/>
              </a:rPr>
              <a:t>сращений</a:t>
            </a:r>
            <a:r>
              <a:rPr lang="ru-RU" sz="2600">
                <a:latin typeface="Calibri"/>
                <a:cs typeface="Calibri"/>
              </a:rPr>
              <a:t>.</a:t>
            </a:r>
            <a:endParaRPr/>
          </a:p>
          <a:p>
            <a:pPr>
              <a:defRPr/>
            </a:pPr>
            <a:r>
              <a:rPr lang="ru-RU" sz="2600">
                <a:latin typeface="Calibri"/>
                <a:cs typeface="Calibri"/>
              </a:rPr>
              <a:t>полностью </a:t>
            </a:r>
            <a:r>
              <a:rPr lang="ru-RU" sz="2600">
                <a:latin typeface="Calibri"/>
                <a:cs typeface="Calibri"/>
              </a:rPr>
              <a:t>резорбируется</a:t>
            </a:r>
            <a:r>
              <a:rPr lang="ru-RU" sz="2600">
                <a:latin typeface="Calibri"/>
                <a:cs typeface="Calibri"/>
              </a:rPr>
              <a:t> в течение 4–8 </a:t>
            </a:r>
            <a:r>
              <a:rPr lang="ru-RU" sz="2600">
                <a:latin typeface="Calibri"/>
                <a:cs typeface="Calibri"/>
              </a:rPr>
              <a:t>МЕСЯЦЕВ</a:t>
            </a:r>
            <a:endParaRPr/>
          </a:p>
          <a:p>
            <a:pPr>
              <a:defRPr/>
            </a:pPr>
            <a:r>
              <a:rPr lang="ru-RU" sz="2600">
                <a:latin typeface="Calibri"/>
                <a:cs typeface="Calibri"/>
              </a:rPr>
              <a:t>создает стабильную </a:t>
            </a:r>
            <a:r>
              <a:rPr lang="ru-RU" sz="2600">
                <a:latin typeface="Calibri"/>
                <a:cs typeface="Calibri"/>
              </a:rPr>
              <a:t>функциональную зону для оттока внутриглазной жидкости </a:t>
            </a:r>
            <a:endParaRPr lang="ru-RU" sz="260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812174" y="6067527"/>
            <a:ext cx="108297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900">
                <a:latin typeface="Calibri"/>
                <a:cs typeface="Calibri"/>
              </a:rPr>
              <a:t>Бикбов</a:t>
            </a:r>
            <a:r>
              <a:rPr lang="ru-RU" sz="900">
                <a:latin typeface="Calibri"/>
                <a:cs typeface="Calibri"/>
              </a:rPr>
              <a:t> М.М., Бабушкин А.Э., </a:t>
            </a:r>
            <a:r>
              <a:rPr lang="ru-RU" sz="900">
                <a:latin typeface="Calibri"/>
                <a:cs typeface="Calibri"/>
              </a:rPr>
              <a:t>Оренбуркина</a:t>
            </a:r>
            <a:r>
              <a:rPr lang="ru-RU" sz="900">
                <a:latin typeface="Calibri"/>
                <a:cs typeface="Calibri"/>
              </a:rPr>
              <a:t> О.И., </a:t>
            </a:r>
            <a:r>
              <a:rPr lang="ru-RU" sz="900">
                <a:latin typeface="Calibri"/>
                <a:cs typeface="Calibri"/>
              </a:rPr>
              <a:t>Хуснитдинов</a:t>
            </a:r>
            <a:r>
              <a:rPr lang="ru-RU" sz="900">
                <a:latin typeface="Calibri"/>
                <a:cs typeface="Calibri"/>
              </a:rPr>
              <a:t> И.И. Эффективность </a:t>
            </a:r>
            <a:r>
              <a:rPr lang="ru-RU" sz="900">
                <a:latin typeface="Calibri"/>
                <a:cs typeface="Calibri"/>
              </a:rPr>
              <a:t>фистулизирующих</a:t>
            </a:r>
            <a:r>
              <a:rPr lang="ru-RU" sz="900">
                <a:latin typeface="Calibri"/>
                <a:cs typeface="Calibri"/>
              </a:rPr>
              <a:t> операций с дренажом "GLAUTEX" при рефрактерной глаукоме //Новости глаукомы. – 2015. – №1. –  </a:t>
            </a:r>
            <a:r>
              <a:rPr lang="ru-RU" sz="900">
                <a:latin typeface="Calibri"/>
                <a:cs typeface="Calibri"/>
              </a:rPr>
              <a:t>С.91</a:t>
            </a:r>
            <a:endParaRPr/>
          </a:p>
          <a:p>
            <a:pPr>
              <a:defRPr/>
            </a:pPr>
            <a:r>
              <a:rPr lang="ru-RU" sz="900">
                <a:latin typeface="Calibri"/>
                <a:cs typeface="Calibri"/>
              </a:rPr>
              <a:t>Хуснитдинов</a:t>
            </a:r>
            <a:r>
              <a:rPr lang="ru-RU" sz="900">
                <a:latin typeface="Calibri"/>
                <a:cs typeface="Calibri"/>
              </a:rPr>
              <a:t> И.И., Хисматуллин Р.Р., Чайка О.В., </a:t>
            </a:r>
            <a:r>
              <a:rPr lang="ru-RU" sz="900">
                <a:latin typeface="Calibri"/>
                <a:cs typeface="Calibri"/>
              </a:rPr>
              <a:t>Оренбуркина</a:t>
            </a:r>
            <a:r>
              <a:rPr lang="ru-RU" sz="900">
                <a:latin typeface="Calibri"/>
                <a:cs typeface="Calibri"/>
              </a:rPr>
              <a:t> О.И., Бабушкин А.Э. Эффективность дренажной хирургии рефрактерной глаукомы // </a:t>
            </a:r>
            <a:r>
              <a:rPr lang="ru-RU" sz="900">
                <a:latin typeface="Calibri"/>
                <a:cs typeface="Calibri"/>
              </a:rPr>
              <a:t>2015 </a:t>
            </a:r>
            <a:r>
              <a:rPr lang="ru-RU" sz="900">
                <a:latin typeface="Calibri"/>
                <a:cs typeface="Calibri"/>
              </a:rPr>
              <a:t>г.</a:t>
            </a:r>
            <a:endParaRPr/>
          </a:p>
          <a:p>
            <a:pPr lvl="0">
              <a:defRPr/>
            </a:pPr>
            <a:r>
              <a:rPr lang="ru-RU" sz="900">
                <a:latin typeface="Calibri"/>
                <a:cs typeface="Calibri"/>
              </a:rPr>
              <a:t>X съезд офтальмологов России </a:t>
            </a:r>
            <a:endParaRPr lang="ru-RU" sz="900">
              <a:latin typeface="Calibri"/>
              <a:cs typeface="Calibri"/>
            </a:endParaRPr>
          </a:p>
          <a:p>
            <a:pPr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55557" y="352506"/>
            <a:ext cx="2921175" cy="1736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 noGrp="1"/>
          </p:cNvPicPr>
          <p:nvPr>
            <p:ph sz="quarter" idx="13"/>
          </p:nvPr>
        </p:nvPicPr>
        <p:blipFill>
          <a:blip r:embed="rId3"/>
          <a:stretch/>
        </p:blipFill>
        <p:spPr bwMode="auto">
          <a:xfrm>
            <a:off x="6942667" y="3332706"/>
            <a:ext cx="4414581" cy="33109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2486" y="939050"/>
            <a:ext cx="5520892" cy="2796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117600" y="507999"/>
            <a:ext cx="5441603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Calibri"/>
                <a:cs typeface="Calibri"/>
              </a:rPr>
              <a:t>Схема </a:t>
            </a:r>
            <a:r>
              <a:rPr lang="ru-RU" sz="2400">
                <a:latin typeface="Calibri"/>
                <a:cs typeface="Calibri"/>
              </a:rPr>
              <a:t>имплантации</a:t>
            </a:r>
            <a:r>
              <a:rPr lang="ru-RU" sz="2400">
                <a:latin typeface="Calibri"/>
                <a:cs typeface="Calibri"/>
              </a:rPr>
              <a:t> дренажа </a:t>
            </a:r>
            <a:r>
              <a:rPr lang="en-US" sz="2400">
                <a:latin typeface="Calibri"/>
                <a:cs typeface="Calibri"/>
              </a:rPr>
              <a:t>Glautex</a:t>
            </a:r>
            <a:endParaRPr lang="ru-RU" sz="240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021690" y="2501709"/>
            <a:ext cx="4414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Calibri"/>
                <a:cs typeface="Calibri"/>
              </a:rPr>
              <a:t>Фильтрационная подушка сразу после имплантации</a:t>
            </a:r>
            <a:endParaRPr lang="ru-RU" sz="2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65421" y="595939"/>
            <a:ext cx="7372268" cy="223757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>
                <a:solidFill>
                  <a:srgbClr val="00B0F0"/>
                </a:solidFill>
                <a:latin typeface="Calibri"/>
                <a:cs typeface="Calibri"/>
              </a:rPr>
              <a:t>Репегель</a:t>
            </a:r>
            <a:r>
              <a:rPr lang="ru-RU">
                <a:solidFill>
                  <a:srgbClr val="00B0F0"/>
                </a:solidFill>
                <a:latin typeface="Calibri"/>
                <a:cs typeface="Calibri"/>
              </a:rPr>
              <a:t> а-1</a:t>
            </a:r>
            <a:br>
              <a:rPr lang="ru-RU">
                <a:solidFill>
                  <a:srgbClr val="00B0F0"/>
                </a:solidFill>
                <a:latin typeface="Calibri"/>
                <a:cs typeface="Calibri"/>
              </a:rPr>
            </a:br>
            <a:r>
              <a:rPr lang="ru-RU" sz="2200">
                <a:latin typeface="Calibri"/>
                <a:cs typeface="Calibri"/>
              </a:rPr>
              <a:t>НЕ РЕЗОРБИРУЕМЫЙ</a:t>
            </a:r>
            <a:br>
              <a:rPr lang="ru-RU" sz="2200">
                <a:latin typeface="Calibri"/>
                <a:cs typeface="Calibri"/>
              </a:rPr>
            </a:br>
            <a:br>
              <a:rPr lang="ru-RU"/>
            </a:br>
            <a:endParaRPr lang="ru-RU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338667" y="3499586"/>
            <a:ext cx="11661423" cy="40916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>
                <a:latin typeface="Calibri"/>
                <a:cs typeface="Calibri"/>
              </a:rPr>
              <a:t>материал </a:t>
            </a:r>
            <a:r>
              <a:rPr lang="ru-RU" sz="2400">
                <a:latin typeface="Calibri"/>
                <a:cs typeface="Calibri"/>
              </a:rPr>
              <a:t>Дигель</a:t>
            </a:r>
            <a:r>
              <a:rPr lang="ru-RU" sz="2400">
                <a:latin typeface="Calibri"/>
                <a:cs typeface="Calibri"/>
              </a:rPr>
              <a:t> </a:t>
            </a:r>
            <a:endParaRPr lang="ru-RU" sz="2400">
              <a:latin typeface="Calibri"/>
              <a:cs typeface="Calibri"/>
            </a:endParaRPr>
          </a:p>
          <a:p>
            <a:pPr>
              <a:defRPr/>
            </a:pPr>
            <a:r>
              <a:rPr lang="ru-RU" sz="2400">
                <a:latin typeface="Calibri"/>
                <a:cs typeface="Calibri"/>
              </a:rPr>
              <a:t>препятствует </a:t>
            </a:r>
            <a:r>
              <a:rPr lang="ru-RU" sz="2400">
                <a:latin typeface="Calibri"/>
                <a:cs typeface="Calibri"/>
              </a:rPr>
              <a:t>образованию грубой соединительнотканной </a:t>
            </a:r>
            <a:r>
              <a:rPr lang="ru-RU" sz="2400">
                <a:latin typeface="Calibri"/>
                <a:cs typeface="Calibri"/>
              </a:rPr>
              <a:t>капсулы</a:t>
            </a:r>
            <a:endParaRPr/>
          </a:p>
          <a:p>
            <a:pPr>
              <a:defRPr/>
            </a:pPr>
            <a:r>
              <a:rPr lang="ru-RU" sz="2400">
                <a:latin typeface="Calibri"/>
                <a:cs typeface="Calibri"/>
              </a:rPr>
              <a:t>сохраняет </a:t>
            </a:r>
            <a:r>
              <a:rPr lang="ru-RU" sz="2400">
                <a:latin typeface="Calibri"/>
                <a:cs typeface="Calibri"/>
              </a:rPr>
              <a:t>созданную дополнительную </a:t>
            </a:r>
            <a:r>
              <a:rPr lang="ru-RU" sz="2400">
                <a:latin typeface="Calibri"/>
                <a:cs typeface="Calibri"/>
              </a:rPr>
              <a:t>интрасклеральную</a:t>
            </a:r>
            <a:r>
              <a:rPr lang="ru-RU" sz="2400">
                <a:latin typeface="Calibri"/>
                <a:cs typeface="Calibri"/>
              </a:rPr>
              <a:t> </a:t>
            </a:r>
            <a:r>
              <a:rPr lang="ru-RU" sz="2400">
                <a:latin typeface="Calibri"/>
                <a:cs typeface="Calibri"/>
              </a:rPr>
              <a:t>полость</a:t>
            </a:r>
            <a:endParaRPr/>
          </a:p>
          <a:p>
            <a:pPr marL="0" indent="0">
              <a:buNone/>
              <a:defRPr/>
            </a:pPr>
            <a:r>
              <a:rPr lang="ru-RU" sz="1800">
                <a:latin typeface="Calibri"/>
                <a:cs typeface="Calibri"/>
              </a:rPr>
              <a:t> </a:t>
            </a:r>
            <a:endParaRPr/>
          </a:p>
          <a:p>
            <a:pPr marL="0" indent="0">
              <a:buNone/>
              <a:defRPr/>
            </a:pPr>
            <a:endParaRPr lang="ru-RU" sz="180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8667" y="6357639"/>
            <a:ext cx="97874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900">
                <a:latin typeface="Calibri"/>
                <a:cs typeface="Calibri"/>
              </a:rPr>
              <a:t>Горбунова Н.Ю., </a:t>
            </a:r>
            <a:r>
              <a:rPr lang="ru-RU" sz="900">
                <a:latin typeface="Calibri"/>
                <a:cs typeface="Calibri"/>
              </a:rPr>
              <a:t>Паштаев</a:t>
            </a:r>
            <a:r>
              <a:rPr lang="ru-RU" sz="900">
                <a:latin typeface="Calibri"/>
                <a:cs typeface="Calibri"/>
              </a:rPr>
              <a:t> Н.П. Применение сетчатого дренажа из </a:t>
            </a:r>
            <a:r>
              <a:rPr lang="ru-RU" sz="900">
                <a:latin typeface="Calibri"/>
                <a:cs typeface="Calibri"/>
              </a:rPr>
              <a:t>дигеля</a:t>
            </a:r>
            <a:r>
              <a:rPr lang="ru-RU" sz="900">
                <a:latin typeface="Calibri"/>
                <a:cs typeface="Calibri"/>
              </a:rPr>
              <a:t> в хирургическом лечении рефрактерных глауком // Визит к офтальмологу. – 2006.– № 7. – С. 2-7.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60661" t="31733" r="22138" b="45792"/>
          <a:stretch/>
        </p:blipFill>
        <p:spPr bwMode="auto">
          <a:xfrm>
            <a:off x="3606800" y="307932"/>
            <a:ext cx="3267226" cy="2401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3459987" y="294473"/>
            <a:ext cx="7462372" cy="57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>
                <a:latin typeface="Calibri"/>
                <a:cs typeface="Calibri"/>
              </a:rPr>
              <a:t>Имплантация дренажа </a:t>
            </a:r>
            <a:r>
              <a:rPr lang="ru-RU" sz="3200">
                <a:latin typeface="Calibri"/>
                <a:cs typeface="Calibri"/>
              </a:rPr>
              <a:t>Репегель</a:t>
            </a:r>
            <a:r>
              <a:rPr lang="ru-RU" sz="3200">
                <a:latin typeface="Calibri"/>
                <a:cs typeface="Calibri"/>
              </a:rPr>
              <a:t> </a:t>
            </a:r>
            <a:r>
              <a:rPr lang="ru-RU" sz="3200">
                <a:latin typeface="Calibri"/>
                <a:cs typeface="Calibri"/>
              </a:rPr>
              <a:t>А</a:t>
            </a:r>
            <a:r>
              <a:rPr lang="ru-RU" sz="3200">
                <a:latin typeface="Calibri"/>
                <a:cs typeface="Calibri"/>
              </a:rPr>
              <a:t>- 1</a:t>
            </a:r>
            <a:endParaRPr lang="ru-RU" sz="3200">
              <a:latin typeface="Calibri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20303" t="24770" r="27176" b="-493"/>
          <a:stretch/>
        </p:blipFill>
        <p:spPr bwMode="auto">
          <a:xfrm>
            <a:off x="2647187" y="1141768"/>
            <a:ext cx="3196442" cy="2592375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 noGrp="1"/>
          </p:cNvPicPr>
          <p:nvPr>
            <p:ph sz="quarter" idx="13"/>
          </p:nvPr>
        </p:nvPicPr>
        <p:blipFill>
          <a:blip r:embed="rId4"/>
          <a:stretch/>
        </p:blipFill>
        <p:spPr bwMode="auto">
          <a:xfrm>
            <a:off x="4245408" y="4119772"/>
            <a:ext cx="4212166" cy="23693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 l="10436" t="11592" r="35614" b="13364"/>
          <a:stretch/>
        </p:blipFill>
        <p:spPr bwMode="auto">
          <a:xfrm>
            <a:off x="7092774" y="1141768"/>
            <a:ext cx="3313251" cy="2592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4442" y="548711"/>
            <a:ext cx="6909426" cy="1257511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>
                <a:solidFill>
                  <a:srgbClr val="0070C0"/>
                </a:solidFill>
                <a:latin typeface="Calibri"/>
                <a:cs typeface="Calibri"/>
              </a:rPr>
              <a:t>Металлический шунт </a:t>
            </a:r>
            <a:r>
              <a:rPr lang="ru-RU">
                <a:solidFill>
                  <a:srgbClr val="0070C0"/>
                </a:solidFill>
                <a:latin typeface="Calibri"/>
                <a:cs typeface="Calibri"/>
              </a:rPr>
              <a:t>Ex</a:t>
            </a:r>
            <a:r>
              <a:rPr lang="ru-RU">
                <a:solidFill>
                  <a:srgbClr val="0070C0"/>
                </a:solidFill>
                <a:latin typeface="Calibri"/>
                <a:cs typeface="Calibri"/>
              </a:rPr>
              <a:t>-PRESS</a:t>
            </a:r>
            <a:br>
              <a:rPr lang="ru-RU">
                <a:solidFill>
                  <a:srgbClr val="0070C0"/>
                </a:solidFill>
                <a:latin typeface="Calibri"/>
                <a:cs typeface="Calibri"/>
              </a:rPr>
            </a:br>
            <a:br>
              <a:rPr lang="ru-RU">
                <a:solidFill>
                  <a:srgbClr val="0070C0"/>
                </a:solidFill>
                <a:latin typeface="Calibri"/>
                <a:cs typeface="Calibri"/>
              </a:rPr>
            </a:br>
            <a:endParaRPr lang="ru-RU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383822" y="2716158"/>
            <a:ext cx="10893778" cy="368017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>
                <a:latin typeface="Calibri"/>
                <a:cs typeface="Calibri"/>
              </a:rPr>
              <a:t>медицинская сталь, биосовместим </a:t>
            </a:r>
            <a:r>
              <a:rPr lang="ru-RU" sz="2400">
                <a:latin typeface="Calibri"/>
                <a:cs typeface="Calibri"/>
              </a:rPr>
              <a:t>по отношению к тканям </a:t>
            </a:r>
            <a:r>
              <a:rPr lang="ru-RU" sz="2400">
                <a:latin typeface="Calibri"/>
                <a:cs typeface="Calibri"/>
              </a:rPr>
              <a:t>глаза</a:t>
            </a:r>
            <a:endParaRPr/>
          </a:p>
          <a:p>
            <a:pPr algn="just">
              <a:defRPr/>
            </a:pPr>
            <a:r>
              <a:rPr lang="ru-RU" sz="2400">
                <a:latin typeface="Calibri"/>
                <a:cs typeface="Calibri"/>
              </a:rPr>
              <a:t>Не </a:t>
            </a:r>
            <a:r>
              <a:rPr lang="ru-RU" sz="2400">
                <a:latin typeface="Calibri"/>
                <a:cs typeface="Calibri"/>
              </a:rPr>
              <a:t>имеет </a:t>
            </a:r>
            <a:r>
              <a:rPr lang="ru-RU" sz="2400">
                <a:latin typeface="Calibri"/>
                <a:cs typeface="Calibri"/>
              </a:rPr>
              <a:t>клапана</a:t>
            </a:r>
            <a:endParaRPr/>
          </a:p>
          <a:p>
            <a:pPr algn="just">
              <a:defRPr/>
            </a:pPr>
            <a:r>
              <a:rPr lang="ru-RU" sz="2400">
                <a:latin typeface="Calibri"/>
                <a:cs typeface="Calibri"/>
              </a:rPr>
              <a:t>отводит </a:t>
            </a:r>
            <a:r>
              <a:rPr lang="ru-RU" sz="2400">
                <a:latin typeface="Calibri"/>
                <a:cs typeface="Calibri"/>
              </a:rPr>
              <a:t>ВГЖ из передней камеры в </a:t>
            </a:r>
            <a:r>
              <a:rPr lang="ru-RU" sz="2400">
                <a:latin typeface="Calibri"/>
                <a:cs typeface="Calibri"/>
              </a:rPr>
              <a:t>субконъюнктивальное</a:t>
            </a:r>
            <a:r>
              <a:rPr lang="ru-RU" sz="2400">
                <a:latin typeface="Calibri"/>
                <a:cs typeface="Calibri"/>
              </a:rPr>
              <a:t> </a:t>
            </a:r>
            <a:r>
              <a:rPr lang="ru-RU" sz="2400">
                <a:latin typeface="Calibri"/>
                <a:cs typeface="Calibri"/>
              </a:rPr>
              <a:t>пространство</a:t>
            </a:r>
            <a:endParaRPr/>
          </a:p>
          <a:p>
            <a:pPr>
              <a:defRPr/>
            </a:pPr>
            <a:r>
              <a:rPr lang="ru-RU" sz="2400">
                <a:latin typeface="Calibri"/>
                <a:cs typeface="Calibri"/>
              </a:rPr>
              <a:t>имплантируем как </a:t>
            </a:r>
            <a:r>
              <a:rPr lang="ru-RU" sz="2400">
                <a:latin typeface="Calibri"/>
                <a:cs typeface="Calibri"/>
              </a:rPr>
              <a:t>взрослым, так и </a:t>
            </a:r>
            <a:r>
              <a:rPr lang="ru-RU" sz="2400">
                <a:latin typeface="Calibri"/>
                <a:cs typeface="Calibri"/>
              </a:rPr>
              <a:t>детям, при наличии показаний за счет средств бюджета</a:t>
            </a:r>
            <a:br>
              <a:rPr lang="ru-RU" sz="2400">
                <a:latin typeface="Calibri"/>
                <a:cs typeface="Calibri"/>
              </a:rPr>
            </a:br>
            <a:endParaRPr lang="ru-RU" sz="2400">
              <a:latin typeface="Calibri"/>
              <a:cs typeface="Calibri"/>
            </a:endParaRPr>
          </a:p>
          <a:p>
            <a:pPr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85856" y="144993"/>
            <a:ext cx="3712634" cy="2364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13775" y="618517"/>
            <a:ext cx="5701514" cy="758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sz="2800" cap="none">
                <a:latin typeface="Calibri"/>
                <a:cs typeface="Calibri"/>
              </a:rPr>
              <a:t>Схема имплантации металлического шунта </a:t>
            </a:r>
            <a:r>
              <a:rPr lang="en-US" sz="2800" cap="none">
                <a:latin typeface="Calibri"/>
                <a:cs typeface="Calibri"/>
              </a:rPr>
              <a:t>ex-press</a:t>
            </a:r>
            <a:r>
              <a:rPr lang="ru-RU" sz="2800" cap="none">
                <a:latin typeface="Calibri"/>
                <a:cs typeface="Calibri"/>
              </a:rPr>
              <a:t> </a:t>
            </a:r>
            <a:endParaRPr lang="ru-RU" sz="2800" cap="none">
              <a:latin typeface="Calibri"/>
              <a:cs typeface="Calibri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sz="quarter" idx="13"/>
          </p:nvPr>
        </p:nvPicPr>
        <p:blipFill>
          <a:blip r:embed="rId3"/>
          <a:stretch/>
        </p:blipFill>
        <p:spPr bwMode="auto">
          <a:xfrm>
            <a:off x="7670736" y="1585086"/>
            <a:ext cx="3760897" cy="2467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07082" y="4453290"/>
            <a:ext cx="2457450" cy="1857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10495" y="1692627"/>
            <a:ext cx="6292877" cy="1524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8353778" y="508000"/>
            <a:ext cx="3431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>
                <a:latin typeface="Calibri"/>
                <a:cs typeface="Calibri"/>
              </a:rPr>
              <a:t>Момент имплантации</a:t>
            </a:r>
            <a:endParaRPr lang="ru-RU" sz="280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205482" y="3413579"/>
            <a:ext cx="352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>
                <a:latin typeface="Calibri"/>
                <a:cs typeface="Calibri"/>
              </a:rPr>
              <a:t>После операции</a:t>
            </a:r>
            <a:endParaRPr lang="ru-RU" sz="2800">
              <a:latin typeface="Calibri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022171" y="4453289"/>
            <a:ext cx="2272553" cy="1857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307082" y="4052711"/>
            <a:ext cx="266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Calibri"/>
                <a:cs typeface="Calibri"/>
              </a:rPr>
              <a:t>биомикроскопия</a:t>
            </a:r>
            <a:endParaRPr lang="ru-RU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022171" y="4052711"/>
            <a:ext cx="175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гониоскопия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64790" y="880758"/>
            <a:ext cx="4148082" cy="85105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>
                <a:solidFill>
                  <a:schemeClr val="accent1"/>
                </a:solidFill>
              </a:rPr>
              <a:t>Glauco</a:t>
            </a:r>
            <a:r>
              <a:rPr lang="en-US">
                <a:solidFill>
                  <a:schemeClr val="accent1"/>
                </a:solidFill>
              </a:rPr>
              <a:t> drain</a:t>
            </a:r>
            <a:br>
              <a:rPr lang="en-US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бесклапанный трубчатый дренаж</a:t>
            </a:r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sz="quarter" idx="13"/>
          </p:nvPr>
        </p:nvPicPr>
        <p:blipFill>
          <a:blip r:embed="rId3"/>
          <a:stretch/>
        </p:blipFill>
        <p:spPr bwMode="auto">
          <a:xfrm rot="15075519">
            <a:off x="6207126" y="2579704"/>
            <a:ext cx="2990987" cy="3424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 l="11487" t="17165" r="10421" b="16938"/>
          <a:stretch/>
        </p:blipFill>
        <p:spPr bwMode="auto">
          <a:xfrm>
            <a:off x="5803956" y="179614"/>
            <a:ext cx="4000500" cy="2253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28601" y="2722162"/>
            <a:ext cx="5698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ru-RU" sz="2400"/>
              <a:t>бесклапанное дренажное </a:t>
            </a:r>
            <a:r>
              <a:rPr lang="ru-RU" sz="2400"/>
              <a:t>устройство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endParaRPr lang="ru-RU" sz="2400"/>
          </a:p>
          <a:p>
            <a:pPr marL="285750" indent="-285750">
              <a:buFont typeface="Wingdings"/>
              <a:buChar char="§"/>
              <a:defRPr/>
            </a:pPr>
            <a:r>
              <a:rPr lang="ru-RU" sz="2400"/>
              <a:t>шунтирует ВГЖ </a:t>
            </a:r>
            <a:r>
              <a:rPr lang="ru-RU" sz="2400"/>
              <a:t>через трубку в </a:t>
            </a:r>
            <a:r>
              <a:rPr lang="ru-RU" sz="2400"/>
              <a:t>эписклеральную</a:t>
            </a:r>
            <a:r>
              <a:rPr lang="ru-RU" sz="2400"/>
              <a:t> пластинку с центром в экваториальной области </a:t>
            </a:r>
            <a:r>
              <a:rPr lang="ru-RU" sz="2400"/>
              <a:t>глаза</a:t>
            </a:r>
            <a:endParaRPr/>
          </a:p>
          <a:p>
            <a:pPr marL="285750" indent="-285750">
              <a:buFont typeface="Wingdings"/>
              <a:buChar char="§"/>
              <a:defRPr/>
            </a:pPr>
            <a:endParaRPr lang="ru-RU" sz="2400"/>
          </a:p>
          <a:p>
            <a:pPr marL="285750" indent="-285750">
              <a:buFont typeface="Wingdings"/>
              <a:buChar char="§"/>
              <a:defRPr/>
            </a:pPr>
            <a:r>
              <a:rPr lang="ru-RU" sz="2400"/>
              <a:t>Изготовлен </a:t>
            </a:r>
            <a:r>
              <a:rPr lang="ru-RU" sz="2400"/>
              <a:t>из силиконового </a:t>
            </a:r>
            <a:r>
              <a:rPr lang="ru-RU" sz="2400"/>
              <a:t>эластомера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Arial"/>
        <a:cs typeface="Arial"/>
      </a:majorFont>
      <a:minorFont>
        <a:latin typeface="Tw Cen MT"/>
        <a:ea typeface="Arial"/>
        <a:cs typeface="Arial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0</TotalTime>
  <Words>0</Words>
  <Application>ONLYOFFICE/8.1.1.27</Application>
  <DocSecurity>0</DocSecurity>
  <PresentationFormat>Широкоэкранный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методы хирургического лечения глаукомы с использованием дренажей в КГБУЗ ККОКБ имени проф. П.Г.  Макарова. </dc:title>
  <dc:subject/>
  <dc:creator>Никита Казанский</dc:creator>
  <cp:keywords/>
  <dc:description/>
  <dc:identifier/>
  <dc:language/>
  <cp:lastModifiedBy/>
  <cp:revision>58</cp:revision>
  <dcterms:created xsi:type="dcterms:W3CDTF">2023-10-22T10:14:22Z</dcterms:created>
  <dcterms:modified xsi:type="dcterms:W3CDTF">2024-11-11T05:25:19Z</dcterms:modified>
  <cp:category/>
  <cp:contentStatus/>
  <cp:version/>
</cp:coreProperties>
</file>